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229600" cx="14630400"/>
  <p:notesSz cx="8229600" cy="14630400"/>
  <p:embeddedFontLst>
    <p:embeddedFont>
      <p:font typeface="Century Schoolbook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ueFgSDtcWpw35d7rxFYoe22fF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DC8FEB-B759-4775-B3B4-A04D5CD13214}">
  <a:tblStyle styleId="{9CDC8FEB-B759-4775-B3B4-A04D5CD13214}" styleName="Table_0">
    <a:wholeTbl>
      <a:tcTxStyle b="off" i="off">
        <a:font>
          <a:latin typeface="Century Schoolbook"/>
          <a:ea typeface="Century Schoolbook"/>
          <a:cs typeface="Century Schoolbook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8A795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8A795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8A7952">
              <a:alpha val="20000"/>
            </a:srgbClr>
          </a:solidFill>
        </a:fill>
      </a:tcStyle>
    </a:band1H>
    <a:band2H>
      <a:tcTxStyle/>
    </a:band2H>
    <a:band1V>
      <a:tcTxStyle/>
      <a:tcStyle>
        <a:fill>
          <a:solidFill>
            <a:srgbClr val="8A7952">
              <a:alpha val="20000"/>
            </a:srgb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rgbClr val="8A795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rgbClr val="8A795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Schoolbook-bold.fntdata"/><Relationship Id="rId21" Type="http://schemas.openxmlformats.org/officeDocument/2006/relationships/font" Target="fonts/CenturySchoolbook-regular.fntdata"/><Relationship Id="rId24" Type="http://schemas.openxmlformats.org/officeDocument/2006/relationships/font" Target="fonts/CenturySchoolbook-boldItalic.fntdata"/><Relationship Id="rId23" Type="http://schemas.openxmlformats.org/officeDocument/2006/relationships/font" Target="fonts/CenturySchoolbook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4604ac905_0_35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4604ac905_0_35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4604ac905_0_54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4604ac905_0_54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4604ac905_0_331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4604ac905_0_331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54604ac905_0_45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1" name="Google Shape;11;g354604ac905_0_45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g354604ac905_0_45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4604ac905_0_493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g354604ac905_0_493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7" name="Google Shape;47;g354604ac905_0_49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4604ac905_0_49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4604ac905_0_499"/>
          <p:cNvSpPr txBox="1"/>
          <p:nvPr>
            <p:ph type="title"/>
          </p:nvPr>
        </p:nvSpPr>
        <p:spPr>
          <a:xfrm>
            <a:off x="8421624" y="795525"/>
            <a:ext cx="5549400" cy="66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52" name="Google Shape;52;g354604ac905_0_499"/>
          <p:cNvSpPr/>
          <p:nvPr>
            <p:ph idx="2" type="pic"/>
          </p:nvPr>
        </p:nvSpPr>
        <p:spPr>
          <a:xfrm>
            <a:off x="0" y="0"/>
            <a:ext cx="7521000" cy="822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4604ac905_0_462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g354604ac905_0_46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4604ac905_0_512"/>
          <p:cNvSpPr/>
          <p:nvPr/>
        </p:nvSpPr>
        <p:spPr>
          <a:xfrm>
            <a:off x="13283837" y="400050"/>
            <a:ext cx="432000" cy="432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B5A69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4850" lIns="109725" spcFirstLastPara="1" rIns="109725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" name="Google Shape;65;g354604ac905_0_512"/>
          <p:cNvSpPr txBox="1"/>
          <p:nvPr>
            <p:ph type="title"/>
          </p:nvPr>
        </p:nvSpPr>
        <p:spPr>
          <a:xfrm>
            <a:off x="661036" y="585978"/>
            <a:ext cx="133083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Schoolbook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66" name="Google Shape;66;g354604ac905_0_512"/>
          <p:cNvGrpSpPr/>
          <p:nvPr/>
        </p:nvGrpSpPr>
        <p:grpSpPr>
          <a:xfrm>
            <a:off x="12414699" y="2199188"/>
            <a:ext cx="1989162" cy="1989162"/>
            <a:chOff x="10111337" y="2146598"/>
            <a:chExt cx="1657635" cy="1657635"/>
          </a:xfrm>
        </p:grpSpPr>
        <p:sp>
          <p:nvSpPr>
            <p:cNvPr id="67" name="Google Shape;67;g354604ac905_0_512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6B5D49"/>
                </a:gs>
                <a:gs pos="30000">
                  <a:srgbClr val="6B5D49"/>
                </a:gs>
                <a:gs pos="40000">
                  <a:srgbClr val="7F705A"/>
                </a:gs>
                <a:gs pos="60000">
                  <a:srgbClr val="6B5D49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68" name="Google Shape;68;g354604ac905_0_512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8B7A5F">
                    <a:alpha val="32941"/>
                  </a:srgbClr>
                </a:gs>
                <a:gs pos="100000">
                  <a:srgbClr val="BDC6C1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69" name="Google Shape;69;g354604ac905_0_512"/>
          <p:cNvSpPr/>
          <p:nvPr/>
        </p:nvSpPr>
        <p:spPr>
          <a:xfrm>
            <a:off x="5154930" y="0"/>
            <a:ext cx="432000" cy="329566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B5A69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4850" lIns="109725" spcFirstLastPara="1" rIns="109725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70" name="Google Shape;70;g354604ac905_0_512"/>
          <p:cNvGrpSpPr/>
          <p:nvPr/>
        </p:nvGrpSpPr>
        <p:grpSpPr>
          <a:xfrm>
            <a:off x="280080" y="6460824"/>
            <a:ext cx="992595" cy="993886"/>
            <a:chOff x="2895768" y="1234487"/>
            <a:chExt cx="827163" cy="828238"/>
          </a:xfrm>
        </p:grpSpPr>
        <p:sp>
          <p:nvSpPr>
            <p:cNvPr id="71" name="Google Shape;71;g354604ac905_0_512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6B5D49"/>
                </a:gs>
                <a:gs pos="30000">
                  <a:srgbClr val="6B5D49"/>
                </a:gs>
                <a:gs pos="40000">
                  <a:srgbClr val="8B7A5F"/>
                </a:gs>
                <a:gs pos="60000">
                  <a:srgbClr val="6B5D49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72" name="Google Shape;72;g354604ac905_0_512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605442"/>
                </a:gs>
                <a:gs pos="50000">
                  <a:srgbClr val="605442"/>
                </a:gs>
                <a:gs pos="100000">
                  <a:srgbClr val="6B5D4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73" name="Google Shape;73;g354604ac905_0_512"/>
          <p:cNvSpPr txBox="1"/>
          <p:nvPr>
            <p:ph idx="1" type="body"/>
          </p:nvPr>
        </p:nvSpPr>
        <p:spPr>
          <a:xfrm>
            <a:off x="661034" y="2358114"/>
            <a:ext cx="6522600" cy="4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68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○"/>
              <a:defRPr sz="2160">
                <a:solidFill>
                  <a:schemeClr val="lt1"/>
                </a:solidFill>
              </a:defRPr>
            </a:lvl2pPr>
            <a:lvl3pPr indent="-36576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■"/>
              <a:defRPr sz="2160">
                <a:solidFill>
                  <a:schemeClr val="lt1"/>
                </a:solidFill>
              </a:defRPr>
            </a:lvl3pPr>
            <a:lvl4pPr indent="-36576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●"/>
              <a:defRPr sz="2160">
                <a:solidFill>
                  <a:schemeClr val="lt1"/>
                </a:solidFill>
              </a:defRPr>
            </a:lvl4pPr>
            <a:lvl5pPr indent="-36576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○"/>
              <a:defRPr sz="216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36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g354604ac905_0_512"/>
          <p:cNvSpPr txBox="1"/>
          <p:nvPr>
            <p:ph idx="2" type="body"/>
          </p:nvPr>
        </p:nvSpPr>
        <p:spPr>
          <a:xfrm>
            <a:off x="7561567" y="2358114"/>
            <a:ext cx="6407400" cy="4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68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1pPr>
            <a:lvl2pPr indent="-36576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○"/>
              <a:defRPr sz="2160">
                <a:solidFill>
                  <a:schemeClr val="lt1"/>
                </a:solidFill>
              </a:defRPr>
            </a:lvl2pPr>
            <a:lvl3pPr indent="-36576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■"/>
              <a:defRPr sz="2160">
                <a:solidFill>
                  <a:schemeClr val="lt1"/>
                </a:solidFill>
              </a:defRPr>
            </a:lvl3pPr>
            <a:lvl4pPr indent="-36576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●"/>
              <a:defRPr sz="2160">
                <a:solidFill>
                  <a:schemeClr val="lt1"/>
                </a:solidFill>
              </a:defRPr>
            </a:lvl4pPr>
            <a:lvl5pPr indent="-36576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160"/>
              <a:buChar char="○"/>
              <a:defRPr sz="216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36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g354604ac905_0_512"/>
          <p:cNvSpPr txBox="1"/>
          <p:nvPr>
            <p:ph idx="10" type="dt"/>
          </p:nvPr>
        </p:nvSpPr>
        <p:spPr>
          <a:xfrm rot="-5400000">
            <a:off x="12957126" y="1198170"/>
            <a:ext cx="2286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354604ac905_0_512"/>
          <p:cNvSpPr txBox="1"/>
          <p:nvPr>
            <p:ph idx="11" type="ftr"/>
          </p:nvPr>
        </p:nvSpPr>
        <p:spPr>
          <a:xfrm rot="-5400000">
            <a:off x="11951224" y="4855710"/>
            <a:ext cx="429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54604ac905_0_512"/>
          <p:cNvSpPr txBox="1"/>
          <p:nvPr>
            <p:ph idx="12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4604ac905_0_527"/>
          <p:cNvSpPr/>
          <p:nvPr/>
        </p:nvSpPr>
        <p:spPr>
          <a:xfrm>
            <a:off x="6364614" y="6512654"/>
            <a:ext cx="1296000" cy="1296000"/>
          </a:xfrm>
          <a:prstGeom prst="ellipse">
            <a:avLst/>
          </a:prstGeom>
          <a:gradFill>
            <a:gsLst>
              <a:gs pos="0">
                <a:srgbClr val="564B3B"/>
              </a:gs>
              <a:gs pos="60000">
                <a:srgbClr val="564B3B"/>
              </a:gs>
              <a:gs pos="100000">
                <a:srgbClr val="B5A69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4850" lIns="109725" spcFirstLastPara="1" rIns="109725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" name="Google Shape;80;g354604ac905_0_527"/>
          <p:cNvSpPr txBox="1"/>
          <p:nvPr>
            <p:ph type="title"/>
          </p:nvPr>
        </p:nvSpPr>
        <p:spPr>
          <a:xfrm>
            <a:off x="659443" y="659129"/>
            <a:ext cx="62151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Century Schoolbook"/>
              <a:buNone/>
              <a:defRPr sz="648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81" name="Google Shape;81;g354604ac905_0_527"/>
          <p:cNvSpPr txBox="1"/>
          <p:nvPr>
            <p:ph idx="1" type="body"/>
          </p:nvPr>
        </p:nvSpPr>
        <p:spPr>
          <a:xfrm>
            <a:off x="659444" y="4376045"/>
            <a:ext cx="62151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28"/>
              <a:buNone/>
              <a:defRPr sz="216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44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44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44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44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36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g354604ac905_0_527"/>
          <p:cNvSpPr/>
          <p:nvPr>
            <p:ph idx="2" type="pic"/>
          </p:nvPr>
        </p:nvSpPr>
        <p:spPr>
          <a:xfrm>
            <a:off x="7111366" y="659131"/>
            <a:ext cx="6785700" cy="694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" name="Google Shape;83;g354604ac905_0_527"/>
          <p:cNvGrpSpPr/>
          <p:nvPr/>
        </p:nvGrpSpPr>
        <p:grpSpPr>
          <a:xfrm>
            <a:off x="693339" y="6614408"/>
            <a:ext cx="993887" cy="992595"/>
            <a:chOff x="10462655" y="1408306"/>
            <a:chExt cx="828239" cy="827162"/>
          </a:xfrm>
        </p:grpSpPr>
        <p:sp>
          <p:nvSpPr>
            <p:cNvPr id="84" name="Google Shape;84;g354604ac905_0_527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6B5D49"/>
                </a:gs>
                <a:gs pos="30000">
                  <a:srgbClr val="6B5D49"/>
                </a:gs>
                <a:gs pos="40000">
                  <a:srgbClr val="7F705A"/>
                </a:gs>
                <a:gs pos="60000">
                  <a:srgbClr val="6B5D49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85" name="Google Shape;85;g354604ac905_0_527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6B5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86" name="Google Shape;86;g354604ac905_0_527"/>
          <p:cNvGrpSpPr/>
          <p:nvPr/>
        </p:nvGrpSpPr>
        <p:grpSpPr>
          <a:xfrm>
            <a:off x="433591" y="6383133"/>
            <a:ext cx="1240305" cy="1240305"/>
            <a:chOff x="10238297" y="1433356"/>
            <a:chExt cx="1033588" cy="1033588"/>
          </a:xfrm>
        </p:grpSpPr>
        <p:sp>
          <p:nvSpPr>
            <p:cNvPr id="87" name="Google Shape;87;g354604ac905_0_527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88" name="Google Shape;88;g354604ac905_0_527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6B5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89" name="Google Shape;89;g354604ac905_0_527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6B5D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90" name="Google Shape;90;g354604ac905_0_527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B5A691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91" name="Google Shape;91;g354604ac905_0_527"/>
          <p:cNvSpPr txBox="1"/>
          <p:nvPr>
            <p:ph idx="10" type="dt"/>
          </p:nvPr>
        </p:nvSpPr>
        <p:spPr>
          <a:xfrm rot="-5400000">
            <a:off x="12957126" y="1198170"/>
            <a:ext cx="2286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54604ac905_0_527"/>
          <p:cNvSpPr txBox="1"/>
          <p:nvPr>
            <p:ph idx="11" type="ftr"/>
          </p:nvPr>
        </p:nvSpPr>
        <p:spPr>
          <a:xfrm rot="-5400000">
            <a:off x="11951224" y="4855710"/>
            <a:ext cx="4297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354604ac905_0_527"/>
          <p:cNvSpPr txBox="1"/>
          <p:nvPr>
            <p:ph idx="12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54604ac905_0_46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g354604ac905_0_465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g354604ac905_0_46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54604ac905_0_46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g354604ac905_0_469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g354604ac905_0_469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g354604ac905_0_46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4604ac905_0_47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g354604ac905_0_47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54604ac905_0_47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0" name="Google Shape;30;g354604ac905_0_47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g354604ac905_0_47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54604ac905_0_481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g354604ac905_0_48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54604ac905_0_484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54604ac905_0_484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38" name="Google Shape;38;g354604ac905_0_484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g354604ac905_0_484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0" name="Google Shape;40;g354604ac905_0_48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4604ac905_0_49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g354604ac905_0_49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54604ac905_0_45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354604ac905_0_45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354604ac905_0_45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points digital background" id="99" name="Google Shape;99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31" r="7932" t="0"/>
          <a:stretch/>
        </p:blipFill>
        <p:spPr>
          <a:xfrm>
            <a:off x="0" y="0"/>
            <a:ext cx="752094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blue text on a black background&#10;&#10;AI-generated content may be incorrect." id="100" name="Google Shape;10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2094" y="280466"/>
            <a:ext cx="5628767" cy="216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9115866" y="5242468"/>
            <a:ext cx="3736664" cy="941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59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Student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25450" y="5521725"/>
            <a:ext cx="62562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559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Artificial Intelligence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Course code: CSE 316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Course Section: </a:t>
            </a:r>
            <a:r>
              <a:rPr lang="en-US" sz="2600">
                <a:solidFill>
                  <a:schemeClr val="lt1"/>
                </a:solidFill>
              </a:rPr>
              <a:t>221_D7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Teachers’ Name: Md. Sabbir Hosen Mamun </a:t>
            </a:r>
            <a:endParaRPr b="1" sz="3559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9104798" y="4693828"/>
            <a:ext cx="46917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59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Student Information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9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aphicFrame>
        <p:nvGraphicFramePr>
          <p:cNvPr id="104" name="Google Shape;104;p1"/>
          <p:cNvGraphicFramePr/>
          <p:nvPr/>
        </p:nvGraphicFramePr>
        <p:xfrm>
          <a:off x="9241536" y="54456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{9CDC8FEB-B759-4775-B3B4-A04D5CD13214}</a:tableStyleId>
              </a:tblPr>
              <a:tblGrid>
                <a:gridCol w="3176025"/>
                <a:gridCol w="1810500"/>
              </a:tblGrid>
              <a:tr h="346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 u="none" cap="none" strike="noStrike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>
                          <a:solidFill>
                            <a:schemeClr val="dk1"/>
                          </a:solidFill>
                        </a:rPr>
                        <a:t>Id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6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>
                          <a:solidFill>
                            <a:schemeClr val="dk1"/>
                          </a:solidFill>
                        </a:rPr>
                        <a:t>Md. Jahid Hasan Jitu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>
                          <a:solidFill>
                            <a:schemeClr val="dk1"/>
                          </a:solidFill>
                        </a:rPr>
                        <a:t>221002248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6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60">
                          <a:solidFill>
                            <a:schemeClr val="dk1"/>
                          </a:solidFill>
                        </a:rPr>
                        <a:t>Md. Rana Miah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60"/>
                        <a:buFont typeface="Century Schoolbook"/>
                        <a:buNone/>
                      </a:pPr>
                      <a:r>
                        <a:rPr lang="en-US" sz="2160">
                          <a:solidFill>
                            <a:schemeClr val="dk1"/>
                          </a:solidFill>
                        </a:rPr>
                        <a:t>221002217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5" name="Google Shape;105;p1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354604ac905_0_353" title="202505102052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350" y="1978900"/>
            <a:ext cx="5454175" cy="49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54604ac905_0_353"/>
          <p:cNvSpPr txBox="1"/>
          <p:nvPr/>
        </p:nvSpPr>
        <p:spPr>
          <a:xfrm>
            <a:off x="0" y="0"/>
            <a:ext cx="8140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GuBot Test Output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5" name="Google Shape;215;g354604ac905_0_353"/>
          <p:cNvSpPr/>
          <p:nvPr/>
        </p:nvSpPr>
        <p:spPr>
          <a:xfrm>
            <a:off x="715225" y="1690850"/>
            <a:ext cx="6959400" cy="4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Here is the project output,</a:t>
            </a:r>
            <a:endParaRPr sz="2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Char char="●"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Tested with 50+ varied inputs (greetings, questions, edge cases)</a:t>
            </a:r>
            <a:endParaRPr sz="2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"/>
              <a:buChar char="●"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"For out-of-scope inputs (e.g., 'asdfg'), the chatbot returns graceful fallback responses like 'I'm still learning. Can you rephrase that?' instead of technical errors."</a:t>
            </a:r>
            <a:endParaRPr sz="24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g354604ac905_0_353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>
            <a:off x="6350198" y="157341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rgbClr val="303030"/>
                </a:solidFill>
                <a:latin typeface="Merriweather"/>
                <a:ea typeface="Merriweather"/>
                <a:cs typeface="Merriweather"/>
                <a:sym typeface="Merriweather"/>
              </a:rPr>
              <a:t>Benefits of Chatbots</a:t>
            </a:r>
            <a:endParaRPr sz="4850">
              <a:solidFill>
                <a:srgbClr val="30303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6350198" y="2714863"/>
            <a:ext cx="3584853" cy="2242066"/>
          </a:xfrm>
          <a:prstGeom prst="roundRect">
            <a:avLst>
              <a:gd fmla="val 4624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6612255" y="2976920"/>
            <a:ext cx="3060740" cy="77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Improved Customer Service</a:t>
            </a:r>
            <a:endParaRPr sz="2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6612255" y="3895963"/>
            <a:ext cx="3060740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Faster response times and 24/7 availability.</a:t>
            </a:r>
            <a:endParaRPr sz="19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10181868" y="2714863"/>
            <a:ext cx="3584853" cy="2242066"/>
          </a:xfrm>
          <a:prstGeom prst="roundRect">
            <a:avLst>
              <a:gd fmla="val 4624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10443924" y="2976920"/>
            <a:ext cx="3060740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Increased Efficiency</a:t>
            </a:r>
            <a:endParaRPr sz="2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10443924" y="3510439"/>
            <a:ext cx="3060740" cy="1184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 repetitive tasks and free up human agents.</a:t>
            </a:r>
            <a:endParaRPr sz="19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6350198" y="5203746"/>
            <a:ext cx="7416403" cy="1452443"/>
          </a:xfrm>
          <a:prstGeom prst="roundRect">
            <a:avLst>
              <a:gd fmla="val 7138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6612255" y="5465802"/>
            <a:ext cx="483286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Enhanced Customer Satisfaction</a:t>
            </a:r>
            <a:endParaRPr sz="24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6612255" y="5999321"/>
            <a:ext cx="6892290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Personalized interactions and improved resolution rates.</a:t>
            </a:r>
            <a:endParaRPr sz="19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3" name="Google Shape;233;p10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9" name="Google Shape;2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/>
          <p:nvPr/>
        </p:nvSpPr>
        <p:spPr>
          <a:xfrm>
            <a:off x="863798" y="986790"/>
            <a:ext cx="6553319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Enhancements</a:t>
            </a:r>
            <a:endParaRPr sz="485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241" name="Google Shape;2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798" y="2128242"/>
            <a:ext cx="1234083" cy="148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/>
          <p:nvPr/>
        </p:nvSpPr>
        <p:spPr>
          <a:xfrm>
            <a:off x="2468047" y="2375059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Voice Recognition</a:t>
            </a:r>
            <a:endParaRPr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2468047" y="2908578"/>
            <a:ext cx="5812155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Enable voice-based interactions.</a:t>
            </a:r>
            <a:endParaRPr sz="19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244" name="Google Shape;24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798" y="3609142"/>
            <a:ext cx="1234083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/>
          <p:nvPr/>
        </p:nvSpPr>
        <p:spPr>
          <a:xfrm>
            <a:off x="2468047" y="3855958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Sentiment Analysis</a:t>
            </a:r>
            <a:endParaRPr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2468047" y="4389477"/>
            <a:ext cx="5812155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 customer emotions and tailor responses.</a:t>
            </a:r>
            <a:endParaRPr sz="19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247" name="Google Shape;24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798" y="5425916"/>
            <a:ext cx="1234083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2468047" y="5672733"/>
            <a:ext cx="477702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Personalized Recommendations</a:t>
            </a:r>
            <a:endParaRPr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2468047" y="6206252"/>
            <a:ext cx="5812155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relevant suggestions based on user preferences.</a:t>
            </a:r>
            <a:endParaRPr sz="19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0" name="Google Shape;250;p11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4604ac905_0_543"/>
          <p:cNvSpPr/>
          <p:nvPr/>
        </p:nvSpPr>
        <p:spPr>
          <a:xfrm>
            <a:off x="910200" y="2194550"/>
            <a:ext cx="66093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Schoolbook"/>
              <a:buNone/>
            </a:pPr>
            <a:r>
              <a:rPr lang="en-US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chatbot project is a valuable investment in customer service and efficiency. We are confident that it will deliver significant benefits to our organization.This project gave us hands-on experience in deploying ML models as web services – from training data curation to production considerations like security and latency.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g354604ac905_0_543"/>
          <p:cNvSpPr txBox="1"/>
          <p:nvPr/>
        </p:nvSpPr>
        <p:spPr>
          <a:xfrm>
            <a:off x="620600" y="1117050"/>
            <a:ext cx="6477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7" name="Google Shape;257;g354604ac905_0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825" y="1760881"/>
            <a:ext cx="6429766" cy="3616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54604ac905_0_543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oden blocks with letters on them&#10;&#10;AI-generated content may be incorrect."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" y="12"/>
            <a:ext cx="14630376" cy="8229588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p13"/>
          <p:cNvSpPr txBox="1"/>
          <p:nvPr>
            <p:ph idx="12" type="sldNum"/>
          </p:nvPr>
        </p:nvSpPr>
        <p:spPr>
          <a:xfrm>
            <a:off x="13551408" y="7406641"/>
            <a:ext cx="1097280" cy="712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/>
          <p:nvPr>
            <p:ph type="title"/>
          </p:nvPr>
        </p:nvSpPr>
        <p:spPr>
          <a:xfrm>
            <a:off x="659443" y="659129"/>
            <a:ext cx="6215196" cy="34101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entury Schoolbook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descr="A close-up of a network" id="270" name="Google Shape;270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0" r="0" t="1"/>
          <a:stretch/>
        </p:blipFill>
        <p:spPr>
          <a:xfrm>
            <a:off x="7111366" y="659131"/>
            <a:ext cx="6785610" cy="694563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/>
          <p:nvPr>
            <p:ph idx="12" type="sldNum"/>
          </p:nvPr>
        </p:nvSpPr>
        <p:spPr>
          <a:xfrm>
            <a:off x="13551408" y="7406641"/>
            <a:ext cx="1097280" cy="712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863798" y="2606278"/>
            <a:ext cx="74163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AI Chatbot, “GuBot”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3" name="Google Shape;113;p2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4604ac905_0_331"/>
          <p:cNvSpPr txBox="1"/>
          <p:nvPr/>
        </p:nvSpPr>
        <p:spPr>
          <a:xfrm>
            <a:off x="169164" y="167602"/>
            <a:ext cx="7324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TABLE OF CONTENT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" name="Google Shape;119;g354604ac905_0_331"/>
          <p:cNvSpPr txBox="1"/>
          <p:nvPr/>
        </p:nvSpPr>
        <p:spPr>
          <a:xfrm>
            <a:off x="342900" y="1223278"/>
            <a:ext cx="73791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Chatbot Features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Development Tools 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Development Process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 Architecture</a:t>
            </a:r>
            <a:endParaRPr sz="2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 Implementation</a:t>
            </a:r>
            <a:endParaRPr sz="2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Benefits of Chatbots</a:t>
            </a:r>
            <a:endParaRPr sz="2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Enhancements</a:t>
            </a:r>
            <a:endParaRPr sz="2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rriweather"/>
              <a:buChar char="⮚"/>
            </a:pPr>
            <a:r>
              <a:rPr lang="en-US" sz="2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0" name="Google Shape;120;g354604ac905_0_331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261632" y="29819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602457" y="2996018"/>
            <a:ext cx="3929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3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 Goal</a:t>
            </a:r>
            <a:endParaRPr sz="3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602457" y="3784453"/>
            <a:ext cx="7832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2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 a chatbot to enhance customer service.</a:t>
            </a:r>
            <a:endParaRPr sz="25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602457" y="5021539"/>
            <a:ext cx="3929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3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. Target Audience</a:t>
            </a:r>
            <a:endParaRPr sz="30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463618" y="5885251"/>
            <a:ext cx="7832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25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Customers seeking support and information.</a:t>
            </a:r>
            <a:endParaRPr sz="25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61625" y="1556676"/>
            <a:ext cx="6882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project main goal is divided in two categories-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descr="A robot touching a finger&#10;&#10;AI-generated content may be incorrect."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2199" y="11250"/>
            <a:ext cx="4928839" cy="3891083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90000" kx="0" rotWithShape="0" algn="bl" stA="50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718185" y="344717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Chatbot Features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482888" y="1990821"/>
            <a:ext cx="18998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Chatbot</a:t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2582009" y="3200400"/>
            <a:ext cx="2277837" cy="914400"/>
          </a:xfrm>
          <a:prstGeom prst="ellipse">
            <a:avLst/>
          </a:prstGeom>
          <a:solidFill>
            <a:schemeClr val="accent1"/>
          </a:solidFill>
          <a:ln cap="flat" cmpd="sng" w="13950">
            <a:solidFill>
              <a:srgbClr val="3E44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Natural Language Processing</a:t>
            </a:r>
            <a:endParaRPr sz="16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9480584" y="3287588"/>
            <a:ext cx="2277837" cy="914400"/>
          </a:xfrm>
          <a:prstGeom prst="ellipse">
            <a:avLst/>
          </a:prstGeom>
          <a:solidFill>
            <a:schemeClr val="accent1"/>
          </a:solidFill>
          <a:ln cap="flat" cmpd="sng" w="13950">
            <a:solidFill>
              <a:srgbClr val="3E44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Personalized Responses</a:t>
            </a:r>
            <a:endParaRPr sz="16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5931764" y="3275281"/>
            <a:ext cx="2277837" cy="914400"/>
          </a:xfrm>
          <a:prstGeom prst="ellipse">
            <a:avLst/>
          </a:prstGeom>
          <a:solidFill>
            <a:schemeClr val="accent1"/>
          </a:solidFill>
          <a:ln cap="flat" cmpd="sng" w="13950">
            <a:solidFill>
              <a:srgbClr val="3E44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Knowledge Base</a:t>
            </a:r>
            <a:endParaRPr sz="16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3" name="Google Shape;143;p4"/>
          <p:cNvCxnSpPr>
            <a:stCxn id="139" idx="2"/>
          </p:cNvCxnSpPr>
          <p:nvPr/>
        </p:nvCxnSpPr>
        <p:spPr>
          <a:xfrm flipH="1">
            <a:off x="4293327" y="2575596"/>
            <a:ext cx="3139500" cy="711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4"/>
          <p:cNvCxnSpPr>
            <a:stCxn id="139" idx="2"/>
            <a:endCxn id="142" idx="0"/>
          </p:cNvCxnSpPr>
          <p:nvPr/>
        </p:nvCxnSpPr>
        <p:spPr>
          <a:xfrm flipH="1">
            <a:off x="7070727" y="2575596"/>
            <a:ext cx="362100" cy="69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4"/>
          <p:cNvCxnSpPr>
            <a:stCxn id="139" idx="2"/>
          </p:cNvCxnSpPr>
          <p:nvPr/>
        </p:nvCxnSpPr>
        <p:spPr>
          <a:xfrm>
            <a:off x="7432827" y="2575596"/>
            <a:ext cx="2536500" cy="791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4"/>
          <p:cNvCxnSpPr>
            <a:stCxn id="140" idx="4"/>
          </p:cNvCxnSpPr>
          <p:nvPr/>
        </p:nvCxnSpPr>
        <p:spPr>
          <a:xfrm>
            <a:off x="3720928" y="4114800"/>
            <a:ext cx="0" cy="133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4"/>
          <p:cNvSpPr/>
          <p:nvPr/>
        </p:nvSpPr>
        <p:spPr>
          <a:xfrm>
            <a:off x="2414750" y="5451251"/>
            <a:ext cx="2358600" cy="1079100"/>
          </a:xfrm>
          <a:prstGeom prst="rect">
            <a:avLst/>
          </a:prstGeom>
          <a:solidFill>
            <a:srgbClr val="C4BDA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Understand and respond to user queries.</a:t>
            </a:r>
            <a:endParaRPr sz="16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176281" y="5389585"/>
            <a:ext cx="2277837" cy="914400"/>
          </a:xfrm>
          <a:prstGeom prst="rect">
            <a:avLst/>
          </a:prstGeom>
          <a:solidFill>
            <a:srgbClr val="C4BDA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Access to a  chatbot model of information </a:t>
            </a:r>
            <a:endParaRPr sz="1600">
              <a:solidFill>
                <a:schemeClr val="accen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485925" y="5281075"/>
            <a:ext cx="2277900" cy="1079100"/>
          </a:xfrm>
          <a:prstGeom prst="rect">
            <a:avLst/>
          </a:prstGeom>
          <a:solidFill>
            <a:srgbClr val="C4BDAF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rPr>
              <a:t>Trailered interaction with user.</a:t>
            </a:r>
            <a:endParaRPr sz="18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0" name="Google Shape;150;p4"/>
          <p:cNvCxnSpPr>
            <a:stCxn id="142" idx="4"/>
          </p:cNvCxnSpPr>
          <p:nvPr/>
        </p:nvCxnSpPr>
        <p:spPr>
          <a:xfrm>
            <a:off x="7070683" y="4189681"/>
            <a:ext cx="0" cy="1200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4"/>
          <p:cNvCxnSpPr>
            <a:stCxn id="141" idx="4"/>
            <a:endCxn id="149" idx="0"/>
          </p:cNvCxnSpPr>
          <p:nvPr/>
        </p:nvCxnSpPr>
        <p:spPr>
          <a:xfrm>
            <a:off x="10619503" y="4201988"/>
            <a:ext cx="5400" cy="1079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4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>
            <a:off x="184070" y="222101"/>
            <a:ext cx="6722388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8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Tools 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t/>
            </a:r>
            <a:endParaRPr sz="485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A diagram of a mobile application&#10;&#10;AI-generated content may be incorrect."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2105" y="0"/>
            <a:ext cx="5486400" cy="517416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60" name="Google Shape;160;p5"/>
          <p:cNvSpPr txBox="1"/>
          <p:nvPr/>
        </p:nvSpPr>
        <p:spPr>
          <a:xfrm>
            <a:off x="184078" y="993400"/>
            <a:ext cx="7893900" cy="4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∙"/>
            </a:pPr>
            <a:r>
              <a:rPr b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Language: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Python, JavaScript (Frontend)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∙"/>
            </a:pPr>
            <a:r>
              <a:rPr b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Frameworks/Libraries: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TensorFlow/Keras.</a:t>
            </a:r>
            <a:endParaRPr>
              <a:solidFill>
                <a:schemeClr val="dk2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∙"/>
            </a:pPr>
            <a:r>
              <a:rPr b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NLP Tools: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Tokenization, Lemmatization</a:t>
            </a:r>
            <a:endParaRPr>
              <a:solidFill>
                <a:schemeClr val="dk2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∙"/>
            </a:pPr>
            <a:r>
              <a:rPr b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Format: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JSON for storing intents</a:t>
            </a:r>
            <a:endParaRPr>
              <a:solidFill>
                <a:schemeClr val="dk2"/>
              </a:solidFill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oto Sans Symbols"/>
              <a:buChar char="∙"/>
            </a:pPr>
            <a:r>
              <a:rPr b="1"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GUI(</a:t>
            </a:r>
            <a:r>
              <a:rPr lang="en-US" sz="2800">
                <a:solidFill>
                  <a:schemeClr val="dk2"/>
                </a:solidFill>
              </a:rPr>
              <a:t>HTML/CSS</a:t>
            </a: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5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>
            <a:off x="237649" y="249912"/>
            <a:ext cx="6390203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rgbClr val="303030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Development Process</a:t>
            </a:r>
            <a:endParaRPr sz="4850">
              <a:solidFill>
                <a:srgbClr val="30303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t/>
            </a:r>
            <a:endParaRPr sz="4850">
              <a:solidFill>
                <a:srgbClr val="30303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662940" y="1374708"/>
            <a:ext cx="79506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 Built: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web-based AI chatbot using NLP and deep learning</a:t>
            </a:r>
            <a:endParaRPr>
              <a:solidFill>
                <a:schemeClr val="dk2"/>
              </a:solidFill>
            </a:endParaRPr>
          </a:p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functionalities: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Intent recognition</a:t>
            </a:r>
            <a:endParaRPr>
              <a:solidFill>
                <a:schemeClr val="dk2"/>
              </a:solidFill>
            </a:endParaRPr>
          </a:p>
          <a:p>
            <a: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responses (greetings, FAQs, jokes)</a:t>
            </a:r>
            <a:endParaRPr>
              <a:solidFill>
                <a:schemeClr val="dk2"/>
              </a:solidFill>
            </a:endParaRPr>
          </a:p>
          <a:p>
            <a: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interface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9377" y="2012805"/>
            <a:ext cx="6035040" cy="462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/>
          <p:nvPr/>
        </p:nvSpPr>
        <p:spPr>
          <a:xfrm>
            <a:off x="863798" y="695444"/>
            <a:ext cx="7180778" cy="771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and Evaluation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902" y="1960364"/>
            <a:ext cx="2128957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3915728" y="2887266"/>
            <a:ext cx="347067" cy="4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700"/>
              <a:buFont typeface="Merriweather"/>
              <a:buNone/>
            </a:pPr>
            <a:r>
              <a:rPr lang="en-US" sz="2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7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5400675" y="2404586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5400675" y="2938105"/>
            <a:ext cx="4557117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Gather user interactions and feedback.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5215533" y="3792736"/>
            <a:ext cx="8489394" cy="15240"/>
          </a:xfrm>
          <a:prstGeom prst="roundRect">
            <a:avLst>
              <a:gd fmla="val 680244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483" y="3838813"/>
            <a:ext cx="4257913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3915847" y="4530209"/>
            <a:ext cx="347067" cy="4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700"/>
              <a:buFont typeface="Merriweather"/>
              <a:buNone/>
            </a:pPr>
            <a:r>
              <a:rPr lang="en-US" sz="2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7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6465213" y="4283035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Model Training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6465213" y="4816554"/>
            <a:ext cx="5385792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 chatbot's accuracy and performance.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6280071" y="5671185"/>
            <a:ext cx="7424857" cy="15240"/>
          </a:xfrm>
          <a:prstGeom prst="roundRect">
            <a:avLst>
              <a:gd fmla="val 680244" name="adj"/>
            </a:avLst>
          </a:prstGeom>
          <a:solidFill>
            <a:srgbClr val="194A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preencoded.png" id="187" name="Google Shape;18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45" y="5717262"/>
            <a:ext cx="6386870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3915847" y="6408658"/>
            <a:ext cx="347067" cy="433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700"/>
              <a:buFont typeface="Merriweather"/>
              <a:buNone/>
            </a:pPr>
            <a:r>
              <a:rPr lang="en-US" sz="2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7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7529632" y="5964079"/>
            <a:ext cx="3568779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 Evaluation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529632" y="6497598"/>
            <a:ext cx="5990153" cy="789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Measure chatbot's effectiveness and identify areas for improvement.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1" name="Google Shape;191;p8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863798" y="1395651"/>
            <a:ext cx="7416403" cy="154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Integration and Deployment</a:t>
            </a:r>
            <a:endParaRPr sz="485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863798" y="3308390"/>
            <a:ext cx="185023" cy="928330"/>
          </a:xfrm>
          <a:prstGeom prst="roundRect">
            <a:avLst>
              <a:gd fmla="val 56030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418987" y="3308390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Website Integration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418987" y="3841909"/>
            <a:ext cx="6861215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Embed the chatbot into the website.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1233964" y="4483537"/>
            <a:ext cx="185023" cy="928330"/>
          </a:xfrm>
          <a:prstGeom prst="roundRect">
            <a:avLst>
              <a:gd fmla="val 56030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789152" y="4483537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API Connections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1789152" y="5017056"/>
            <a:ext cx="6491049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Connect the chatbot to external systems.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604248" y="5658683"/>
            <a:ext cx="185023" cy="928330"/>
          </a:xfrm>
          <a:prstGeom prst="roundRect">
            <a:avLst>
              <a:gd fmla="val 56030" name="adj"/>
            </a:avLst>
          </a:prstGeom>
          <a:solidFill>
            <a:srgbClr val="003180"/>
          </a:solidFill>
          <a:ln cap="flat" cmpd="sng" w="152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2159437" y="5658683"/>
            <a:ext cx="4228028" cy="385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Deployment and Monitoring</a:t>
            </a:r>
            <a:endParaRPr sz="24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2159437" y="6192203"/>
            <a:ext cx="6120765" cy="394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Launch the chatbot and track its performance.</a:t>
            </a:r>
            <a:endParaRPr sz="19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8" name="Google Shape;208;p9"/>
          <p:cNvSpPr txBox="1"/>
          <p:nvPr>
            <p:ph idx="4294967295" type="sldNum"/>
          </p:nvPr>
        </p:nvSpPr>
        <p:spPr>
          <a:xfrm>
            <a:off x="13551408" y="7406641"/>
            <a:ext cx="1097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2025-04-11T12:07:21Z</dcterms:created>
  <dc:creator>PptxGenJS</dc:creator>
</cp:coreProperties>
</file>